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Patrick Hand" charset="-18"/>
      <p:regular r:id="rId15"/>
    </p:embeddedFont>
    <p:embeddedFont>
      <p:font typeface="Lora" charset="-18"/>
      <p:regular r:id="rId16"/>
      <p:bold r:id="rId17"/>
      <p:italic r:id="rId18"/>
      <p:boldItalic r:id="rId19"/>
    </p:embeddedFont>
    <p:embeddedFont>
      <p:font typeface="Goudy Bookletter 1911" charset="0"/>
      <p:regular r:id="rId20"/>
    </p:embeddedFont>
    <p:embeddedFont>
      <p:font typeface="Roboto" charset="0"/>
      <p:regular r:id="rId21"/>
      <p:bold r:id="rId22"/>
      <p:italic r:id="rId23"/>
      <p:boldItalic r:id="rId24"/>
    </p:embeddedFont>
    <p:embeddedFont>
      <p:font typeface="Barlow Condensed" charset="-18"/>
      <p:regular r:id="rId25"/>
      <p:bold r:id="rId26"/>
      <p:italic r:id="rId27"/>
      <p:boldItalic r:id="rId28"/>
    </p:embeddedFont>
    <p:embeddedFont>
      <p:font typeface="Poppins" charset="-18"/>
      <p:regular r:id="rId29"/>
      <p:bold r:id="rId30"/>
      <p:italic r:id="rId31"/>
      <p:boldItalic r:id="rId32"/>
    </p:embeddedFont>
    <p:embeddedFont>
      <p:font typeface="Homemade Apple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008d7065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008d7065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008d70651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008d70651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008d70651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008d70651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008d70651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008d70651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008d7026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008d7026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008d706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008d706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Pučki tribun- predstavnik naroda u narodnoj skupštini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Tiberije predlaže - zemlja svima koji nemaju ništa- bačen u rijeku Tiber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Gaj - predlaže zapošljavanje siromašnih na javnim radovima i podjelu zemlje- ubijen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008d7065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008d7065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Gaj Marije želio je smanjiti utjecaj Senata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Lucije Kornelije Sula- ne želi smanjivanje utjecaja Senata- pobijedio- proglasio se diktatorom, uvodi proskripcije-progonio je političke protivnike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008d706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008d706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008d70651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008d70651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Udružuju se kako bi osvojili vlast- savez trojice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Kras- novac Pompej-potpora vojske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Cezar- ugled zbog pobjeda nad Galima.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Kras je poginuo, pa su ostala dvojica bili u sukobu. Cezar je porazio Pompeja, osvojio je rim, te je 46.g.pr.Kr. dobio titulu doživotnog diktatora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008d70651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008d70651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008d70651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008d70651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Udružuju se radi podijele vlasti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Marko Antonije- istok i Egipat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Lepid- Afrika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Oktavijan- ostatak zapdnih dijelov države- ubrzo izbacuje Lepida, i započinje rat protiv Marka Antonija- 31.g.pr.Kr. kod Akcija pobjeđuje M.Antonija i Kleopatru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slidesmania/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hyperlink" Target="https://www.instagram.com/slidesmania/" TargetMode="External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SlidesManiaSM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hyperlink" Target="https://www.linkedin.com/company/slidesmania/" TargetMode="External"/><Relationship Id="rId4" Type="http://schemas.openxmlformats.org/officeDocument/2006/relationships/hyperlink" Target="https://www.facebook.com/SlidesManiaSM/" TargetMode="External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Imagen que contiene edificio, pasto, viejo, árbol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31" y="0"/>
            <a:ext cx="6900937" cy="514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Imagen que contiene exterior, hombre, blanco, play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9144000" cy="51435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5282204" y="1658975"/>
            <a:ext cx="349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282201" y="3748525"/>
            <a:ext cx="349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" name="Google Shape;16;p2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20012" y="0"/>
            <a:ext cx="6323977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 descr="Imagen que contiene exterior, hombre, blanco, play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81" y="-7"/>
            <a:ext cx="9144081" cy="514354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40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7" name="Google Shape;67;p1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>
  <p:cSld name="BLANK_4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sldNum" idx="12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2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3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4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5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6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7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8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9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3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4"/>
          <p:cNvPicPr preferRelativeResize="0"/>
          <p:nvPr/>
        </p:nvPicPr>
        <p:blipFill rotWithShape="1">
          <a:blip r:embed="rId2">
            <a:alphaModFix/>
          </a:blip>
          <a:srcRect t="13374" b="13381"/>
          <a:stretch/>
        </p:blipFill>
        <p:spPr>
          <a:xfrm>
            <a:off x="1103275" y="681675"/>
            <a:ext cx="6289275" cy="33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311700" y="1844525"/>
            <a:ext cx="8520600" cy="104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9" name="Google Shape;89;p14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BLANK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00" y="248325"/>
            <a:ext cx="3826100" cy="165097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347625" y="2143563"/>
            <a:ext cx="67173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24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lang="en-GB" sz="24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24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lang="en-GB" sz="24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sz="2400" b="1">
              <a:solidFill>
                <a:srgbClr val="3F3F3F"/>
              </a:solidFill>
            </a:endParaRPr>
          </a:p>
        </p:txBody>
      </p:sp>
      <p:cxnSp>
        <p:nvCxnSpPr>
          <p:cNvPr id="99" name="Google Shape;99;p16"/>
          <p:cNvCxnSpPr/>
          <p:nvPr/>
        </p:nvCxnSpPr>
        <p:spPr>
          <a:xfrm>
            <a:off x="7694750" y="3717625"/>
            <a:ext cx="1121400" cy="9600"/>
          </a:xfrm>
          <a:prstGeom prst="straightConnector1">
            <a:avLst/>
          </a:prstGeom>
          <a:noFill/>
          <a:ln w="38100" cap="flat" cmpd="sng">
            <a:solidFill>
              <a:srgbClr val="FFCB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Google Shape;100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6150" y="3875104"/>
            <a:ext cx="534924" cy="47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1074" y="3878473"/>
            <a:ext cx="531495" cy="47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01774" y="3880158"/>
            <a:ext cx="459486" cy="46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1441" y="3856575"/>
            <a:ext cx="600075" cy="5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91512" y="3888580"/>
            <a:ext cx="524637" cy="45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5181600" y="3061013"/>
            <a:ext cx="36867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sz="2400" b="1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51250" y="2150850"/>
            <a:ext cx="744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l="-969" t="14022" r="25223"/>
          <a:stretch/>
        </p:blipFill>
        <p:spPr>
          <a:xfrm>
            <a:off x="70025" y="0"/>
            <a:ext cx="5336273" cy="489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 descr="Imagen que contiene exterior, hombre, blanco, play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" y="-7"/>
            <a:ext cx="9144081" cy="514354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774900" y="623525"/>
            <a:ext cx="39678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774900" y="1722225"/>
            <a:ext cx="3967800" cy="3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6" name="Google Shape;26;p4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t="31675" r="40947"/>
          <a:stretch/>
        </p:blipFill>
        <p:spPr>
          <a:xfrm>
            <a:off x="288425" y="713950"/>
            <a:ext cx="3909825" cy="435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3690250" y="1152475"/>
            <a:ext cx="241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418422" y="1152475"/>
            <a:ext cx="241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4" name="Google Shape;34;p5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/>
          <p:cNvPicPr preferRelativeResize="0"/>
          <p:nvPr/>
        </p:nvPicPr>
        <p:blipFill rotWithShape="1">
          <a:blip r:embed="rId2">
            <a:alphaModFix/>
          </a:blip>
          <a:srcRect t="43537" r="37519"/>
          <a:stretch/>
        </p:blipFill>
        <p:spPr>
          <a:xfrm>
            <a:off x="1159325" y="369176"/>
            <a:ext cx="6285022" cy="45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11700" y="216775"/>
            <a:ext cx="8337900" cy="6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979800" y="3891300"/>
            <a:ext cx="7184400" cy="9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0" name="Google Shape;50;p8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_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1700" y="216775"/>
            <a:ext cx="8337900" cy="6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979800" y="3738900"/>
            <a:ext cx="7184400" cy="9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 t="23844" r="12103"/>
          <a:stretch/>
        </p:blipFill>
        <p:spPr>
          <a:xfrm>
            <a:off x="1797600" y="0"/>
            <a:ext cx="7346400" cy="46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510800" y="581200"/>
            <a:ext cx="4799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510800" y="1483825"/>
            <a:ext cx="47994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1" name="Google Shape;61;p10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Goudy Bookletter 1911"/>
              <a:buNone/>
              <a:defRPr sz="3000" b="1">
                <a:solidFill>
                  <a:srgbClr val="434343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●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○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■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●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○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■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●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ora"/>
              <a:buChar char="○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Font typeface="Lora"/>
              <a:buChar char="■"/>
              <a:defRPr sz="18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5959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023136ae-5377-450f-93f9-11befcd0e5c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hyperlink" Target="https://wordwall.net/hr/resource/197535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5068500" y="1071575"/>
            <a:ext cx="3643200" cy="30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dirty="0" err="1">
                <a:latin typeface="Patrick Hand"/>
                <a:ea typeface="Patrick Hand"/>
                <a:cs typeface="Patrick Hand"/>
                <a:sym typeface="Patrick Hand"/>
              </a:rPr>
              <a:t>RIMSKA</a:t>
            </a:r>
            <a:r>
              <a:rPr lang="en-GB" sz="38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800" dirty="0" err="1">
                <a:latin typeface="Patrick Hand"/>
                <a:ea typeface="Patrick Hand"/>
                <a:cs typeface="Patrick Hand"/>
                <a:sym typeface="Patrick Hand"/>
              </a:rPr>
              <a:t>REPUBLIKA</a:t>
            </a:r>
            <a:r>
              <a:rPr lang="en-GB" sz="3800" dirty="0">
                <a:latin typeface="Patrick Hand"/>
                <a:ea typeface="Patrick Hand"/>
                <a:cs typeface="Patrick Hand"/>
                <a:sym typeface="Patrick Hand"/>
              </a:rPr>
              <a:t> I </a:t>
            </a:r>
            <a:r>
              <a:rPr lang="en-GB" sz="3800" dirty="0" err="1">
                <a:latin typeface="Patrick Hand"/>
                <a:ea typeface="Patrick Hand"/>
                <a:cs typeface="Patrick Hand"/>
                <a:sym typeface="Patrick Hand"/>
              </a:rPr>
              <a:t>CARSTVO</a:t>
            </a:r>
            <a:endParaRPr sz="3800" dirty="0">
              <a:latin typeface="Patrick Hand"/>
              <a:ea typeface="Patrick Hand"/>
              <a:cs typeface="Patrick Hand"/>
              <a:sym typeface="Patrick H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Građanski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000" dirty="0" err="1" smtClean="0">
                <a:latin typeface="Lora"/>
                <a:ea typeface="Lora"/>
                <a:cs typeface="Lora"/>
                <a:sym typeface="Lora"/>
              </a:rPr>
              <a:t>ratovi</a:t>
            </a:r>
            <a:r>
              <a:rPr lang="hr-HR" sz="2000" dirty="0" smtClean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000" dirty="0" smtClean="0">
                <a:latin typeface="Lora"/>
                <a:ea typeface="Lora"/>
                <a:cs typeface="Lora"/>
                <a:sym typeface="Lora"/>
              </a:rPr>
              <a:t>/ </a:t>
            </a: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Carstvo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vrijeme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Augusta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5025"/>
            <a:ext cx="4805464" cy="42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627010" y="231479"/>
            <a:ext cx="76398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      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RIMSKO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CARSTVO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27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.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g.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pr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.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Kr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ista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–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476.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g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.</a:t>
            </a:r>
            <a:endParaRPr sz="30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1375"/>
            <a:ext cx="2098575" cy="3952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26"/>
          <p:cNvCxnSpPr/>
          <p:nvPr/>
        </p:nvCxnSpPr>
        <p:spPr>
          <a:xfrm rot="10800000" flipH="1">
            <a:off x="3745925" y="1695475"/>
            <a:ext cx="12372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8" name="Google Shape;198;p26"/>
          <p:cNvCxnSpPr/>
          <p:nvPr/>
        </p:nvCxnSpPr>
        <p:spPr>
          <a:xfrm rot="10800000" flipH="1">
            <a:off x="3772300" y="2130588"/>
            <a:ext cx="11571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9" name="Google Shape;199;p26"/>
          <p:cNvCxnSpPr/>
          <p:nvPr/>
        </p:nvCxnSpPr>
        <p:spPr>
          <a:xfrm rot="10800000" flipH="1">
            <a:off x="3772300" y="2733413"/>
            <a:ext cx="11571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0" name="Google Shape;200;p26"/>
          <p:cNvCxnSpPr/>
          <p:nvPr/>
        </p:nvCxnSpPr>
        <p:spPr>
          <a:xfrm rot="10800000" flipH="1">
            <a:off x="3772300" y="3321113"/>
            <a:ext cx="11571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6"/>
          <p:cNvCxnSpPr/>
          <p:nvPr/>
        </p:nvCxnSpPr>
        <p:spPr>
          <a:xfrm rot="10800000" flipH="1">
            <a:off x="3772300" y="3988975"/>
            <a:ext cx="11571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p26"/>
          <p:cNvCxnSpPr/>
          <p:nvPr/>
        </p:nvCxnSpPr>
        <p:spPr>
          <a:xfrm rot="10800000" flipH="1">
            <a:off x="3772300" y="4656825"/>
            <a:ext cx="11571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p26"/>
          <p:cNvSpPr txBox="1"/>
          <p:nvPr/>
        </p:nvSpPr>
        <p:spPr>
          <a:xfrm>
            <a:off x="5060175" y="1489200"/>
            <a:ext cx="2956200" cy="3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PRINCEPS SENATUS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AUGUSTUS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PUČKI TRIBUN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IMPERATOR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PROKONZUL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VRHOVNI SVEĆENIK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458225" y="190644"/>
            <a:ext cx="7675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Rim u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doba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cara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Augusta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– </a:t>
            </a:r>
            <a:r>
              <a:rPr lang="en-GB" sz="3000" dirty="0" err="1" smtClean="0">
                <a:latin typeface="Patrick Hand"/>
                <a:ea typeface="Patrick Hand"/>
                <a:cs typeface="Patrick Hand"/>
                <a:sym typeface="Patrick Hand"/>
              </a:rPr>
              <a:t>PRINCIPAT</a:t>
            </a:r>
            <a:endParaRPr sz="30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202" y="1725150"/>
            <a:ext cx="4576870" cy="34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/>
          <p:nvPr/>
        </p:nvSpPr>
        <p:spPr>
          <a:xfrm>
            <a:off x="7265400" y="483910"/>
            <a:ext cx="1878600" cy="206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Udžbenik</a:t>
            </a:r>
            <a:r>
              <a:rPr lang="en-GB" dirty="0"/>
              <a:t> str. 184. </a:t>
            </a:r>
            <a:r>
              <a:rPr lang="en-GB" dirty="0" err="1"/>
              <a:t>Nalazi</a:t>
            </a:r>
            <a:r>
              <a:rPr lang="en-GB" dirty="0"/>
              <a:t> se </a:t>
            </a:r>
            <a:r>
              <a:rPr lang="en-GB" dirty="0" err="1"/>
              <a:t>ista</a:t>
            </a:r>
            <a:r>
              <a:rPr lang="en-GB" dirty="0"/>
              <a:t> </a:t>
            </a:r>
            <a:r>
              <a:rPr lang="en-GB" dirty="0" err="1"/>
              <a:t>karta</a:t>
            </a:r>
            <a:r>
              <a:rPr lang="en-GB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Odgovori u </a:t>
            </a:r>
            <a:r>
              <a:rPr lang="en-GB" dirty="0" err="1"/>
              <a:t>bilježnicu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pitanja</a:t>
            </a:r>
            <a:r>
              <a:rPr lang="en-GB" dirty="0"/>
              <a:t> br</a:t>
            </a:r>
            <a:r>
              <a:rPr lang="en-GB" dirty="0" smtClean="0"/>
              <a:t>.</a:t>
            </a:r>
            <a:r>
              <a:rPr lang="hr-HR" dirty="0" smtClean="0"/>
              <a:t> </a:t>
            </a:r>
            <a:r>
              <a:rPr lang="en-GB" dirty="0" smtClean="0"/>
              <a:t>1,</a:t>
            </a:r>
            <a:r>
              <a:rPr lang="hr-HR" dirty="0" smtClean="0"/>
              <a:t> </a:t>
            </a:r>
            <a:r>
              <a:rPr lang="en-GB" dirty="0" smtClean="0"/>
              <a:t>2 </a:t>
            </a:r>
            <a:r>
              <a:rPr lang="en-GB" dirty="0" err="1"/>
              <a:t>i</a:t>
            </a:r>
            <a:r>
              <a:rPr lang="en-GB" dirty="0"/>
              <a:t> 3 </a:t>
            </a:r>
            <a:r>
              <a:rPr lang="en-GB" dirty="0" err="1"/>
              <a:t>koja</a:t>
            </a:r>
            <a:r>
              <a:rPr lang="en-GB" dirty="0"/>
              <a:t> se </a:t>
            </a:r>
            <a:r>
              <a:rPr lang="en-GB" dirty="0" err="1"/>
              <a:t>nalaze</a:t>
            </a:r>
            <a:r>
              <a:rPr lang="en-GB" dirty="0"/>
              <a:t> </a:t>
            </a:r>
            <a:r>
              <a:rPr lang="en-GB" dirty="0" err="1"/>
              <a:t>pokraj</a:t>
            </a:r>
            <a:r>
              <a:rPr lang="en-GB" dirty="0"/>
              <a:t> </a:t>
            </a:r>
            <a:r>
              <a:rPr lang="en-GB" dirty="0" err="1"/>
              <a:t>karte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211" name="Google Shape;211;p27"/>
          <p:cNvSpPr/>
          <p:nvPr/>
        </p:nvSpPr>
        <p:spPr>
          <a:xfrm>
            <a:off x="0" y="1725300"/>
            <a:ext cx="2226600" cy="341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Pročitaj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u </a:t>
            </a:r>
            <a:r>
              <a:rPr lang="en-GB" dirty="0" err="1"/>
              <a:t>udžbeniku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str. 182./183. </a:t>
            </a:r>
            <a:r>
              <a:rPr lang="hr-HR" dirty="0" smtClean="0"/>
              <a:t>i</a:t>
            </a:r>
            <a:r>
              <a:rPr lang="en-GB" dirty="0" smtClean="0"/>
              <a:t> </a:t>
            </a:r>
            <a:r>
              <a:rPr lang="en-GB" dirty="0"/>
              <a:t>u </a:t>
            </a:r>
            <a:r>
              <a:rPr lang="en-GB" dirty="0" err="1"/>
              <a:t>bilježnicu</a:t>
            </a:r>
            <a:r>
              <a:rPr lang="en-GB" dirty="0"/>
              <a:t> </a:t>
            </a:r>
            <a:r>
              <a:rPr lang="en-GB" dirty="0" err="1"/>
              <a:t>napiši</a:t>
            </a:r>
            <a:r>
              <a:rPr lang="en-GB" dirty="0"/>
              <a:t> </a:t>
            </a:r>
            <a:r>
              <a:rPr lang="en-GB" dirty="0" err="1"/>
              <a:t>objašnjenje</a:t>
            </a:r>
            <a:r>
              <a:rPr lang="en-GB" dirty="0"/>
              <a:t> </a:t>
            </a:r>
            <a:r>
              <a:rPr lang="en-GB" dirty="0" err="1"/>
              <a:t>slijedećih</a:t>
            </a:r>
            <a:r>
              <a:rPr lang="en-GB" dirty="0"/>
              <a:t> </a:t>
            </a:r>
            <a:r>
              <a:rPr lang="en-GB" dirty="0" err="1"/>
              <a:t>pojmova</a:t>
            </a:r>
            <a:r>
              <a:rPr lang="en-GB" dirty="0"/>
              <a:t>: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 err="1"/>
              <a:t>ROMANIZACIJA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LIMES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opiši</a:t>
            </a:r>
            <a:r>
              <a:rPr lang="en-GB" dirty="0"/>
              <a:t> </a:t>
            </a:r>
            <a:r>
              <a:rPr lang="en-GB" dirty="0" err="1"/>
              <a:t>vladavinu</a:t>
            </a:r>
            <a:r>
              <a:rPr lang="en-GB" dirty="0"/>
              <a:t> </a:t>
            </a:r>
            <a:r>
              <a:rPr lang="en-GB" dirty="0" err="1"/>
              <a:t>cara</a:t>
            </a:r>
            <a:r>
              <a:rPr lang="en-GB" dirty="0"/>
              <a:t> Augusta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/>
        </p:nvSpPr>
        <p:spPr>
          <a:xfrm>
            <a:off x="4364477" y="590145"/>
            <a:ext cx="2760900" cy="28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Izvori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učenike</a:t>
            </a:r>
            <a:r>
              <a:rPr lang="en-GB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 dirty="0">
                <a:latin typeface="Lora"/>
                <a:ea typeface="Lora"/>
                <a:cs typeface="Lora"/>
                <a:sym typeface="Lora"/>
                <a:hlinkClick r:id="rId3"/>
              </a:rPr>
              <a:t>E-</a:t>
            </a:r>
            <a:r>
              <a:rPr lang="en-GB" sz="2000" u="sng" dirty="0" err="1">
                <a:latin typeface="Lora"/>
                <a:ea typeface="Lora"/>
                <a:cs typeface="Lora"/>
                <a:sym typeface="Lora"/>
                <a:hlinkClick r:id="rId3"/>
              </a:rPr>
              <a:t>SFERA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Uz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pomoć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000" u="sng" dirty="0" err="1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kartica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ponovi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što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si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 novo </a:t>
            </a:r>
            <a:r>
              <a:rPr lang="en-GB" sz="2000" dirty="0" err="1">
                <a:latin typeface="Lora"/>
                <a:ea typeface="Lora"/>
                <a:cs typeface="Lora"/>
                <a:sym typeface="Lora"/>
              </a:rPr>
              <a:t>naučio</a:t>
            </a:r>
            <a:r>
              <a:rPr lang="en-GB" sz="2000" dirty="0">
                <a:latin typeface="Lora"/>
                <a:ea typeface="Lora"/>
                <a:cs typeface="Lora"/>
                <a:sym typeface="Lora"/>
              </a:rPr>
              <a:t>/la.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7" name="Google Shape;217;p28"/>
          <p:cNvSpPr/>
          <p:nvPr/>
        </p:nvSpPr>
        <p:spPr>
          <a:xfrm>
            <a:off x="6592641" y="0"/>
            <a:ext cx="2646324" cy="2178900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 dirty="0" err="1">
                <a:solidFill>
                  <a:srgbClr val="434343"/>
                </a:solidFill>
                <a:latin typeface="Patrick Hand"/>
                <a:ea typeface="Patrick Hand"/>
                <a:cs typeface="Patrick Hand"/>
                <a:sym typeface="Patrick Hand"/>
              </a:rPr>
              <a:t>ZA</a:t>
            </a:r>
            <a:r>
              <a:rPr lang="en-GB" sz="3000" b="1" dirty="0">
                <a:solidFill>
                  <a:srgbClr val="434343"/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b="1" dirty="0" err="1">
                <a:solidFill>
                  <a:srgbClr val="434343"/>
                </a:solidFill>
                <a:latin typeface="Patrick Hand"/>
                <a:ea typeface="Patrick Hand"/>
                <a:cs typeface="Patrick Hand"/>
                <a:sym typeface="Patrick Hand"/>
              </a:rPr>
              <a:t>KRAJ</a:t>
            </a:r>
            <a:endParaRPr sz="3000" b="1" dirty="0">
              <a:solidFill>
                <a:srgbClr val="43434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18" name="Google Shape;21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06616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2">
            <a:extLst>
              <a:ext uri="{FF2B5EF4-FFF2-40B4-BE49-F238E27FC236}">
                <a16:creationId xmlns:a16="http://schemas.microsoft.com/office/drawing/2014/main" xmlns="" id="{F8889376-A5DF-4CB3-94F7-C92B3A3C6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267" y="3086911"/>
            <a:ext cx="1790700" cy="1790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21475" y="182175"/>
            <a:ext cx="30111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Patrick Hand"/>
                <a:ea typeface="Patrick Hand"/>
                <a:cs typeface="Patrick Hand"/>
                <a:sym typeface="Patrick Hand"/>
              </a:rPr>
              <a:t>Ponovimo</a:t>
            </a:r>
            <a:endParaRPr sz="3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525075" y="985850"/>
            <a:ext cx="76296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AutoNum type="arabicPeriod"/>
            </a:pP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Kada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je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osnovan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grad Rim?</a:t>
            </a:r>
            <a:endParaRPr dirty="0">
              <a:latin typeface="Patrick Hand"/>
              <a:ea typeface="Patrick Hand"/>
              <a:cs typeface="Patrick Hand"/>
              <a:sym typeface="Patrick H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AutoNum type="arabicPeriod"/>
            </a:pP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Tko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čini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Kapitolijsko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trojstvo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?</a:t>
            </a:r>
            <a:endParaRPr dirty="0">
              <a:latin typeface="Patrick Hand"/>
              <a:ea typeface="Patrick Hand"/>
              <a:cs typeface="Patrick Hand"/>
              <a:sym typeface="Patrick H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AutoNum type="arabicPeriod"/>
            </a:pP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Kakvu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ulogu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ima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Senat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u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Rimskoj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Republici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?</a:t>
            </a:r>
            <a:endParaRPr dirty="0">
              <a:latin typeface="Patrick Hand"/>
              <a:ea typeface="Patrick Hand"/>
              <a:cs typeface="Patrick Hand"/>
              <a:sym typeface="Patrick H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AutoNum type="arabicPeriod"/>
            </a:pP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Što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je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legija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?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Koliko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ima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vojnika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jedna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legija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?</a:t>
            </a:r>
            <a:endParaRPr dirty="0">
              <a:latin typeface="Patrick Hand"/>
              <a:ea typeface="Patrick Hand"/>
              <a:cs typeface="Patrick Hand"/>
              <a:sym typeface="Patrick H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AutoNum type="arabicPeriod"/>
            </a:pP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Navedi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protiv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koga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sve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ratuju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Rimljani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do </a:t>
            </a:r>
            <a:r>
              <a:rPr lang="en-GB" dirty="0" err="1">
                <a:latin typeface="Patrick Hand"/>
                <a:ea typeface="Patrick Hand"/>
                <a:cs typeface="Patrick Hand"/>
                <a:sym typeface="Patrick Hand"/>
              </a:rPr>
              <a:t>sredine</a:t>
            </a:r>
            <a:r>
              <a:rPr lang="en-GB" dirty="0">
                <a:latin typeface="Patrick Hand"/>
                <a:ea typeface="Patrick Hand"/>
                <a:cs typeface="Patrick Hand"/>
                <a:sym typeface="Patrick Hand"/>
              </a:rPr>
              <a:t> 2</a:t>
            </a:r>
            <a:r>
              <a:rPr lang="en-GB" dirty="0" smtClean="0">
                <a:latin typeface="Patrick Hand"/>
                <a:ea typeface="Patrick Hand"/>
                <a:cs typeface="Patrick Hand"/>
                <a:sym typeface="Patrick Hand"/>
              </a:rPr>
              <a:t>.</a:t>
            </a:r>
            <a:r>
              <a:rPr lang="hr-HR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err="1" smtClean="0">
                <a:latin typeface="Patrick Hand"/>
                <a:ea typeface="Patrick Hand"/>
                <a:cs typeface="Patrick Hand"/>
                <a:sym typeface="Patrick Hand"/>
              </a:rPr>
              <a:t>st</a:t>
            </a:r>
            <a:r>
              <a:rPr lang="en-GB" dirty="0" smtClean="0">
                <a:latin typeface="Patrick Hand"/>
                <a:ea typeface="Patrick Hand"/>
                <a:cs typeface="Patrick Hand"/>
                <a:sym typeface="Patrick Hand"/>
              </a:rPr>
              <a:t>.</a:t>
            </a:r>
            <a:r>
              <a:rPr lang="hr-HR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smtClean="0">
                <a:latin typeface="Patrick Hand"/>
                <a:ea typeface="Patrick Hand"/>
                <a:cs typeface="Patrick Hand"/>
                <a:sym typeface="Patrick Hand"/>
              </a:rPr>
              <a:t>pr.</a:t>
            </a:r>
            <a:r>
              <a:rPr lang="hr-HR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dirty="0" smtClean="0">
                <a:latin typeface="Patrick Hand"/>
                <a:ea typeface="Patrick Hand"/>
                <a:cs typeface="Patrick Hand"/>
                <a:sym typeface="Patrick Hand"/>
              </a:rPr>
              <a:t>Kr</a:t>
            </a:r>
            <a:r>
              <a:rPr lang="hr-HR" dirty="0" smtClean="0">
                <a:latin typeface="Patrick Hand"/>
                <a:ea typeface="Patrick Hand"/>
                <a:cs typeface="Patrick Hand"/>
                <a:sym typeface="Patrick Hand"/>
              </a:rPr>
              <a:t>ista</a:t>
            </a:r>
            <a:r>
              <a:rPr lang="en-GB" dirty="0" smtClean="0">
                <a:latin typeface="Patrick Hand"/>
                <a:ea typeface="Patrick Hand"/>
                <a:cs typeface="Patrick Hand"/>
                <a:sym typeface="Patrick Hand"/>
              </a:rPr>
              <a:t>?</a:t>
            </a:r>
            <a:endParaRPr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068" y="-2"/>
            <a:ext cx="2859933" cy="397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65379"/>
            <a:ext cx="3521413" cy="2478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629107" y="368576"/>
            <a:ext cx="77034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Nakon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današnjeg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rada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moći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ćeš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:</a:t>
            </a:r>
            <a:endParaRPr sz="30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954681" y="1227787"/>
            <a:ext cx="6386400" cy="8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itchFamily="34" charset="0"/>
              <a:buChar char="•"/>
            </a:pP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Opisati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djelovanje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pojedinih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osba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Rimskoj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Republici</a:t>
            </a:r>
            <a:endParaRPr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itchFamily="34" charset="0"/>
              <a:buChar char="•"/>
            </a:pP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Objasniti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što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je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agrarna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reforma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proleteri</a:t>
            </a:r>
            <a:r>
              <a:rPr lang="en-GB" dirty="0" smtClean="0">
                <a:latin typeface="Lora"/>
                <a:ea typeface="Lora"/>
                <a:cs typeface="Lora"/>
                <a:sym typeface="Lora"/>
              </a:rPr>
              <a:t>,</a:t>
            </a:r>
            <a:r>
              <a:rPr lang="hr-HR" dirty="0" smtClean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 smtClean="0">
                <a:latin typeface="Lora"/>
                <a:ea typeface="Lora"/>
                <a:cs typeface="Lora"/>
                <a:sym typeface="Lora"/>
              </a:rPr>
              <a:t>populari</a:t>
            </a:r>
            <a:r>
              <a:rPr lang="en-GB" dirty="0" smtClean="0">
                <a:latin typeface="Lora"/>
                <a:ea typeface="Lora"/>
                <a:cs typeface="Lora"/>
                <a:sym typeface="Lora"/>
              </a:rPr>
              <a:t>,</a:t>
            </a:r>
            <a:r>
              <a:rPr lang="hr-HR" dirty="0" smtClean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 smtClean="0">
                <a:latin typeface="Lora"/>
                <a:ea typeface="Lora"/>
                <a:cs typeface="Lora"/>
                <a:sym typeface="Lora"/>
              </a:rPr>
              <a:t>optimati</a:t>
            </a:r>
            <a:r>
              <a:rPr lang="en-GB" dirty="0" smtClean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trijumvirat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215458" y="2014524"/>
            <a:ext cx="3128976" cy="3128976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današnji</a:t>
            </a:r>
            <a:r>
              <a:rPr lang="en-GB" dirty="0"/>
              <a:t> </a:t>
            </a:r>
            <a:r>
              <a:rPr lang="en-GB" dirty="0" err="1"/>
              <a:t>rad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 je </a:t>
            </a:r>
            <a:r>
              <a:rPr lang="en-GB" dirty="0" err="1"/>
              <a:t>potreban</a:t>
            </a:r>
            <a:r>
              <a:rPr lang="en-GB" dirty="0"/>
              <a:t> </a:t>
            </a:r>
            <a:r>
              <a:rPr lang="en-GB" dirty="0" err="1"/>
              <a:t>udžbenik</a:t>
            </a:r>
            <a:r>
              <a:rPr lang="en-GB" dirty="0"/>
              <a:t>, </a:t>
            </a:r>
            <a:r>
              <a:rPr lang="en-GB" dirty="0" err="1"/>
              <a:t>bilježnica</a:t>
            </a:r>
            <a:r>
              <a:rPr lang="en-GB" dirty="0"/>
              <a:t>, </a:t>
            </a:r>
            <a:r>
              <a:rPr lang="en-GB" dirty="0" err="1"/>
              <a:t>olovka</a:t>
            </a:r>
            <a:endParaRPr dirty="0"/>
          </a:p>
        </p:txBody>
      </p:sp>
      <p:sp>
        <p:nvSpPr>
          <p:cNvPr id="131" name="Google Shape;131;p19"/>
          <p:cNvSpPr/>
          <p:nvPr/>
        </p:nvSpPr>
        <p:spPr>
          <a:xfrm>
            <a:off x="3514725" y="3096825"/>
            <a:ext cx="4929300" cy="1028700"/>
          </a:xfrm>
          <a:prstGeom prst="horizontalScroll">
            <a:avLst>
              <a:gd name="adj" fmla="val 12500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Patrick Hand"/>
                <a:ea typeface="Patrick Hand"/>
                <a:cs typeface="Patrick Hand"/>
                <a:sym typeface="Patrick Hand"/>
              </a:rPr>
              <a:t>RIMSKA</a:t>
            </a:r>
            <a:r>
              <a:rPr lang="en-GB" sz="2000" b="1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2000" b="1" dirty="0" err="1">
                <a:latin typeface="Patrick Hand"/>
                <a:ea typeface="Patrick Hand"/>
                <a:cs typeface="Patrick Hand"/>
                <a:sym typeface="Patrick Hand"/>
              </a:rPr>
              <a:t>REPUBLIKA</a:t>
            </a:r>
            <a:r>
              <a:rPr lang="en-GB" sz="2000" b="1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2000" b="1" dirty="0" err="1">
                <a:latin typeface="Patrick Hand"/>
                <a:ea typeface="Patrick Hand"/>
                <a:cs typeface="Patrick Hand"/>
                <a:sym typeface="Patrick Hand"/>
              </a:rPr>
              <a:t>i</a:t>
            </a:r>
            <a:r>
              <a:rPr lang="en-GB" sz="2000" b="1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2000" b="1" dirty="0" err="1" smtClean="0">
                <a:latin typeface="Patrick Hand"/>
                <a:ea typeface="Patrick Hand"/>
                <a:cs typeface="Patrick Hand"/>
                <a:sym typeface="Patrick Hand"/>
              </a:rPr>
              <a:t>CARSTVO</a:t>
            </a:r>
            <a:endParaRPr sz="2000" b="1" dirty="0">
              <a:latin typeface="Patrick Hand"/>
              <a:ea typeface="Patrick Hand"/>
              <a:cs typeface="Patrick Hand"/>
              <a:sym typeface="Patrick H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Patrick Hand"/>
                <a:ea typeface="Patrick Hand"/>
                <a:cs typeface="Patrick Hand"/>
                <a:sym typeface="Patrick Hand"/>
              </a:rPr>
              <a:t>Građanski</a:t>
            </a:r>
            <a:r>
              <a:rPr lang="en-GB" sz="2000" b="1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2000" b="1" dirty="0" err="1">
                <a:latin typeface="Patrick Hand"/>
                <a:ea typeface="Patrick Hand"/>
                <a:cs typeface="Patrick Hand"/>
                <a:sym typeface="Patrick Hand"/>
              </a:rPr>
              <a:t>ratovi</a:t>
            </a:r>
            <a:r>
              <a:rPr lang="en-GB" sz="2000" b="1" dirty="0">
                <a:latin typeface="Patrick Hand"/>
                <a:ea typeface="Patrick Hand"/>
                <a:cs typeface="Patrick Hand"/>
                <a:sym typeface="Patrick Hand"/>
              </a:rPr>
              <a:t>/</a:t>
            </a:r>
            <a:r>
              <a:rPr lang="en-GB" sz="2000" b="1" dirty="0" err="1">
                <a:latin typeface="Patrick Hand"/>
                <a:ea typeface="Patrick Hand"/>
                <a:cs typeface="Patrick Hand"/>
                <a:sym typeface="Patrick Hand"/>
              </a:rPr>
              <a:t>Carstvo</a:t>
            </a:r>
            <a:r>
              <a:rPr lang="en-GB" sz="2000" b="1" dirty="0">
                <a:latin typeface="Patrick Hand"/>
                <a:ea typeface="Patrick Hand"/>
                <a:cs typeface="Patrick Hand"/>
                <a:sym typeface="Patrick Hand"/>
              </a:rPr>
              <a:t> u </a:t>
            </a:r>
            <a:r>
              <a:rPr lang="en-GB" sz="2000" b="1" dirty="0" err="1">
                <a:latin typeface="Patrick Hand"/>
                <a:ea typeface="Patrick Hand"/>
                <a:cs typeface="Patrick Hand"/>
                <a:sym typeface="Patrick Hand"/>
              </a:rPr>
              <a:t>vrijeme</a:t>
            </a:r>
            <a:r>
              <a:rPr lang="en-GB" sz="2000" b="1" dirty="0">
                <a:latin typeface="Patrick Hand"/>
                <a:ea typeface="Patrick Hand"/>
                <a:cs typeface="Patrick Hand"/>
                <a:sym typeface="Patrick Hand"/>
              </a:rPr>
              <a:t> Augusta</a:t>
            </a:r>
            <a:endParaRPr sz="2000" b="1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cxnSp>
        <p:nvCxnSpPr>
          <p:cNvPr id="132" name="Google Shape;132;p19"/>
          <p:cNvCxnSpPr/>
          <p:nvPr/>
        </p:nvCxnSpPr>
        <p:spPr>
          <a:xfrm flipH="1">
            <a:off x="5100575" y="4061225"/>
            <a:ext cx="1189500" cy="67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" name="Google Shape;133;p19"/>
          <p:cNvSpPr txBox="1"/>
          <p:nvPr/>
        </p:nvSpPr>
        <p:spPr>
          <a:xfrm>
            <a:off x="4554150" y="4736300"/>
            <a:ext cx="61722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Napiši naslov i datum u bilježnicu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524799" y="193467"/>
            <a:ext cx="7735500" cy="9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Braća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Grakho</a:t>
            </a:r>
            <a:endParaRPr sz="30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9149"/>
            <a:ext cx="3929974" cy="368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/>
          <p:nvPr/>
        </p:nvSpPr>
        <p:spPr>
          <a:xfrm>
            <a:off x="4973010" y="1460906"/>
            <a:ext cx="3785400" cy="213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Tiberije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Gaj</a:t>
            </a:r>
            <a:r>
              <a:rPr lang="en-GB" dirty="0"/>
              <a:t> </a:t>
            </a:r>
            <a:r>
              <a:rPr lang="en-GB" dirty="0" err="1" smtClean="0"/>
              <a:t>Grakho</a:t>
            </a:r>
            <a:r>
              <a:rPr lang="hr-HR" dirty="0" smtClean="0"/>
              <a:t> </a:t>
            </a:r>
            <a:r>
              <a:rPr lang="en-GB" dirty="0" smtClean="0"/>
              <a:t>– </a:t>
            </a:r>
            <a:r>
              <a:rPr lang="en-GB" dirty="0" err="1" smtClean="0"/>
              <a:t>pučki</a:t>
            </a:r>
            <a:r>
              <a:rPr lang="en-GB" dirty="0" smtClean="0"/>
              <a:t> </a:t>
            </a:r>
            <a:r>
              <a:rPr lang="en-GB" dirty="0" err="1"/>
              <a:t>tribuni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Kraj</a:t>
            </a:r>
            <a:r>
              <a:rPr lang="en-GB" dirty="0"/>
              <a:t> 2</a:t>
            </a:r>
            <a:r>
              <a:rPr lang="en-GB" dirty="0" smtClean="0"/>
              <a:t>.</a:t>
            </a:r>
            <a:r>
              <a:rPr lang="hr-HR" dirty="0" smtClean="0"/>
              <a:t> </a:t>
            </a:r>
            <a:r>
              <a:rPr lang="en-GB" dirty="0" err="1" smtClean="0"/>
              <a:t>st</a:t>
            </a:r>
            <a:r>
              <a:rPr lang="en-GB" dirty="0" smtClean="0"/>
              <a:t>.</a:t>
            </a:r>
            <a:r>
              <a:rPr lang="hr-HR" dirty="0" smtClean="0"/>
              <a:t> </a:t>
            </a:r>
            <a:r>
              <a:rPr lang="en-GB" dirty="0" smtClean="0"/>
              <a:t>pr.</a:t>
            </a:r>
            <a:r>
              <a:rPr lang="hr-HR" dirty="0" smtClean="0"/>
              <a:t> </a:t>
            </a:r>
            <a:r>
              <a:rPr lang="en-GB" dirty="0" smtClean="0"/>
              <a:t>Kr</a:t>
            </a:r>
            <a:r>
              <a:rPr lang="hr-HR" dirty="0" smtClean="0"/>
              <a:t>ista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itchFamily="34" charset="0"/>
              <a:buChar char="•"/>
            </a:pPr>
            <a:r>
              <a:rPr lang="en-GB" dirty="0" err="1"/>
              <a:t>Žele</a:t>
            </a:r>
            <a:r>
              <a:rPr lang="en-GB" dirty="0"/>
              <a:t> </a:t>
            </a:r>
            <a:r>
              <a:rPr lang="en-GB" dirty="0" err="1"/>
              <a:t>provesti</a:t>
            </a:r>
            <a:r>
              <a:rPr lang="en-GB" dirty="0"/>
              <a:t> </a:t>
            </a:r>
            <a:r>
              <a:rPr lang="en-GB" dirty="0" err="1"/>
              <a:t>agrarnu</a:t>
            </a:r>
            <a:r>
              <a:rPr lang="en-GB" dirty="0"/>
              <a:t> </a:t>
            </a:r>
            <a:r>
              <a:rPr lang="en-GB" dirty="0" err="1"/>
              <a:t>reformu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itchFamily="34" charset="0"/>
              <a:buChar char="•"/>
            </a:pPr>
            <a:r>
              <a:rPr lang="en-GB" dirty="0" err="1"/>
              <a:t>Prijedlozi</a:t>
            </a:r>
            <a:r>
              <a:rPr lang="en-GB" dirty="0"/>
              <a:t> </a:t>
            </a:r>
            <a:r>
              <a:rPr lang="en-GB" dirty="0" err="1"/>
              <a:t>nisu</a:t>
            </a:r>
            <a:r>
              <a:rPr lang="en-GB" dirty="0"/>
              <a:t> </a:t>
            </a:r>
            <a:r>
              <a:rPr lang="en-GB" dirty="0" err="1"/>
              <a:t>prihvaćeni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itchFamily="34" charset="0"/>
              <a:buChar char="•"/>
            </a:pPr>
            <a:r>
              <a:rPr lang="en-GB" dirty="0" err="1"/>
              <a:t>Ubijeni</a:t>
            </a:r>
            <a:r>
              <a:rPr lang="en-GB" dirty="0"/>
              <a:t> </a:t>
            </a:r>
            <a:r>
              <a:rPr lang="en-GB" dirty="0" err="1"/>
              <a:t>su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621720" y="285746"/>
            <a:ext cx="744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Političke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stranke</a:t>
            </a:r>
            <a:endParaRPr sz="30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3802943" y="1450850"/>
            <a:ext cx="1538100" cy="442500"/>
          </a:xfrm>
          <a:prstGeom prst="roundRect">
            <a:avLst>
              <a:gd name="adj" fmla="val 50000"/>
            </a:avLst>
          </a:prstGeom>
          <a:solidFill>
            <a:srgbClr val="2F2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POLITIČKE STRANKE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5313836" y="2357036"/>
            <a:ext cx="1538100" cy="442500"/>
          </a:xfrm>
          <a:prstGeom prst="roundRect">
            <a:avLst>
              <a:gd name="adj" fmla="val 50000"/>
            </a:avLst>
          </a:prstGeom>
          <a:solidFill>
            <a:srgbClr val="414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optimati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2162349" y="2331095"/>
            <a:ext cx="1538100" cy="442500"/>
          </a:xfrm>
          <a:prstGeom prst="roundRect">
            <a:avLst>
              <a:gd name="adj" fmla="val 50000"/>
            </a:avLst>
          </a:prstGeom>
          <a:solidFill>
            <a:srgbClr val="414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populari</a:t>
            </a:r>
            <a:endParaRPr sz="2000" dirty="0">
              <a:solidFill>
                <a:srgbClr val="FFFFFF"/>
              </a:solidFill>
            </a:endParaRPr>
          </a:p>
        </p:txBody>
      </p:sp>
      <p:cxnSp>
        <p:nvCxnSpPr>
          <p:cNvPr id="149" name="Google Shape;149;p21"/>
          <p:cNvCxnSpPr>
            <a:stCxn id="146" idx="2"/>
            <a:endCxn id="147" idx="0"/>
          </p:cNvCxnSpPr>
          <p:nvPr/>
        </p:nvCxnSpPr>
        <p:spPr>
          <a:xfrm rot="16200000" flipH="1">
            <a:off x="5095596" y="1369746"/>
            <a:ext cx="463686" cy="15108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21"/>
          <p:cNvCxnSpPr>
            <a:stCxn id="148" idx="0"/>
            <a:endCxn id="146" idx="2"/>
          </p:cNvCxnSpPr>
          <p:nvPr/>
        </p:nvCxnSpPr>
        <p:spPr>
          <a:xfrm rot="5400000" flipH="1" flipV="1">
            <a:off x="3532824" y="1291926"/>
            <a:ext cx="437745" cy="164059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2289243"/>
            <a:ext cx="1977957" cy="285425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2115841" y="4370961"/>
            <a:ext cx="1476908" cy="46053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Gaj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dirty="0" err="1">
                <a:latin typeface="Lora"/>
                <a:ea typeface="Lora"/>
                <a:cs typeface="Lora"/>
                <a:sym typeface="Lora"/>
              </a:rPr>
              <a:t>Marije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1736" y="2256817"/>
            <a:ext cx="2062264" cy="288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5090003" y="4347745"/>
            <a:ext cx="1878600" cy="457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Lucije Kornelije Sula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601810" y="181032"/>
            <a:ext cx="7697400" cy="13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err="1" smtClean="0">
                <a:latin typeface="Patrick Hand"/>
                <a:ea typeface="Patrick Hand"/>
                <a:cs typeface="Patrick Hand"/>
                <a:sym typeface="Patrick Hand"/>
              </a:rPr>
              <a:t>Trijumvirat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– </a:t>
            </a:r>
            <a:r>
              <a:rPr lang="en-GB" sz="3000" dirty="0" err="1" smtClean="0">
                <a:latin typeface="Patrick Hand"/>
                <a:ea typeface="Patrick Hand"/>
                <a:cs typeface="Patrick Hand"/>
                <a:sym typeface="Patrick Hand"/>
              </a:rPr>
              <a:t>savez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trojice</a:t>
            </a:r>
            <a:endParaRPr sz="30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702450" y="1440650"/>
            <a:ext cx="2440800" cy="3393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u="sng" dirty="0" err="1"/>
              <a:t>PRVI</a:t>
            </a:r>
            <a:r>
              <a:rPr lang="en-GB" i="1" u="sng" dirty="0"/>
              <a:t> </a:t>
            </a:r>
            <a:r>
              <a:rPr lang="en-GB" i="1" u="sng" dirty="0" err="1"/>
              <a:t>TRIJUMVIRAT</a:t>
            </a:r>
            <a:endParaRPr i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/>
              <a:t>Udružuju</a:t>
            </a:r>
            <a:r>
              <a:rPr lang="en-GB" sz="1200" dirty="0"/>
              <a:t> se </a:t>
            </a:r>
            <a:r>
              <a:rPr lang="en-GB" sz="1200" dirty="0" err="1"/>
              <a:t>i</a:t>
            </a:r>
            <a:r>
              <a:rPr lang="en-GB" sz="1200" dirty="0"/>
              <a:t> </a:t>
            </a:r>
            <a:r>
              <a:rPr lang="en-GB" sz="1200" dirty="0" err="1"/>
              <a:t>dijele</a:t>
            </a:r>
            <a:r>
              <a:rPr lang="en-GB" sz="1200" dirty="0"/>
              <a:t> </a:t>
            </a:r>
            <a:r>
              <a:rPr lang="en-GB" sz="1200" dirty="0" err="1"/>
              <a:t>vlast</a:t>
            </a:r>
            <a:r>
              <a:rPr lang="en-GB" sz="1200" dirty="0"/>
              <a:t>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 smtClean="0">
                <a:solidFill>
                  <a:schemeClr val="dk1"/>
                </a:solidFill>
              </a:rPr>
              <a:t>Kras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– </a:t>
            </a:r>
            <a:r>
              <a:rPr lang="en-GB" sz="1200" dirty="0" err="1" smtClean="0">
                <a:solidFill>
                  <a:schemeClr val="dk1"/>
                </a:solidFill>
              </a:rPr>
              <a:t>novac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 err="1" smtClean="0">
                <a:solidFill>
                  <a:schemeClr val="dk1"/>
                </a:solidFill>
              </a:rPr>
              <a:t>Pompej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–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err="1" smtClean="0">
                <a:solidFill>
                  <a:schemeClr val="dk1"/>
                </a:solidFill>
              </a:rPr>
              <a:t>potpora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vojske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 smtClean="0">
                <a:solidFill>
                  <a:schemeClr val="dk1"/>
                </a:solidFill>
              </a:rPr>
              <a:t>Cezar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– </a:t>
            </a:r>
            <a:r>
              <a:rPr lang="en-GB" sz="1200" dirty="0" err="1" smtClean="0">
                <a:solidFill>
                  <a:schemeClr val="dk1"/>
                </a:solidFill>
              </a:rPr>
              <a:t>ugled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zbog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pobjeda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nad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Galima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</a:rPr>
              <a:t>Kras</a:t>
            </a:r>
            <a:r>
              <a:rPr lang="en-GB" sz="1200" dirty="0">
                <a:solidFill>
                  <a:schemeClr val="dk1"/>
                </a:solidFill>
              </a:rPr>
              <a:t> je </a:t>
            </a:r>
            <a:r>
              <a:rPr lang="en-GB" sz="1200" dirty="0" err="1">
                <a:solidFill>
                  <a:schemeClr val="dk1"/>
                </a:solidFill>
              </a:rPr>
              <a:t>poginuo</a:t>
            </a:r>
            <a:r>
              <a:rPr lang="en-GB" sz="1200" dirty="0">
                <a:solidFill>
                  <a:schemeClr val="dk1"/>
                </a:solidFill>
              </a:rPr>
              <a:t>, pa </a:t>
            </a:r>
            <a:r>
              <a:rPr lang="en-GB" sz="1200" dirty="0" err="1">
                <a:solidFill>
                  <a:schemeClr val="dk1"/>
                </a:solidFill>
              </a:rPr>
              <a:t>su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Gnej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Pompej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i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gaj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Julije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Cezar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bili</a:t>
            </a:r>
            <a:r>
              <a:rPr lang="en-GB" sz="1200" dirty="0">
                <a:solidFill>
                  <a:schemeClr val="dk1"/>
                </a:solidFill>
              </a:rPr>
              <a:t> u </a:t>
            </a:r>
            <a:r>
              <a:rPr lang="en-GB" sz="1200" dirty="0" err="1">
                <a:solidFill>
                  <a:schemeClr val="dk1"/>
                </a:solidFill>
              </a:rPr>
              <a:t>sukobu</a:t>
            </a:r>
            <a:r>
              <a:rPr lang="en-GB" sz="1200" dirty="0">
                <a:solidFill>
                  <a:schemeClr val="dk1"/>
                </a:solidFill>
              </a:rPr>
              <a:t>.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 err="1">
                <a:solidFill>
                  <a:schemeClr val="dk1"/>
                </a:solidFill>
              </a:rPr>
              <a:t>Cezar</a:t>
            </a:r>
            <a:r>
              <a:rPr lang="en-GB" sz="1200" dirty="0">
                <a:solidFill>
                  <a:schemeClr val="dk1"/>
                </a:solidFill>
              </a:rPr>
              <a:t> je </a:t>
            </a:r>
            <a:r>
              <a:rPr lang="en-GB" sz="1200" dirty="0" err="1">
                <a:solidFill>
                  <a:schemeClr val="dk1"/>
                </a:solidFill>
              </a:rPr>
              <a:t>porazio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Pompeja</a:t>
            </a:r>
            <a:r>
              <a:rPr lang="en-GB" sz="1200" dirty="0">
                <a:solidFill>
                  <a:schemeClr val="dk1"/>
                </a:solidFill>
              </a:rPr>
              <a:t>, </a:t>
            </a:r>
            <a:r>
              <a:rPr lang="en-GB" sz="1200" dirty="0" err="1">
                <a:solidFill>
                  <a:schemeClr val="dk1"/>
                </a:solidFill>
              </a:rPr>
              <a:t>osvojio</a:t>
            </a:r>
            <a:r>
              <a:rPr lang="en-GB" sz="1200" dirty="0">
                <a:solidFill>
                  <a:schemeClr val="dk1"/>
                </a:solidFill>
              </a:rPr>
              <a:t> je rim, </a:t>
            </a:r>
            <a:r>
              <a:rPr lang="en-GB" sz="1200" dirty="0" err="1">
                <a:solidFill>
                  <a:schemeClr val="dk1"/>
                </a:solidFill>
              </a:rPr>
              <a:t>te</a:t>
            </a:r>
            <a:r>
              <a:rPr lang="en-GB" sz="1200" dirty="0">
                <a:solidFill>
                  <a:schemeClr val="dk1"/>
                </a:solidFill>
              </a:rPr>
              <a:t> je 46</a:t>
            </a:r>
            <a:r>
              <a:rPr lang="en-GB" sz="1200" dirty="0" smtClean="0">
                <a:solidFill>
                  <a:schemeClr val="dk1"/>
                </a:solidFill>
              </a:rPr>
              <a:t>.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g.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pr.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Kr</a:t>
            </a:r>
            <a:r>
              <a:rPr lang="hr-HR" sz="1200" dirty="0" smtClean="0">
                <a:solidFill>
                  <a:schemeClr val="dk1"/>
                </a:solidFill>
              </a:rPr>
              <a:t>ista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dobio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titulu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doživotnog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diktatora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61" name="Google Shape;161;p22"/>
          <p:cNvSpPr/>
          <p:nvPr/>
        </p:nvSpPr>
        <p:spPr>
          <a:xfrm>
            <a:off x="5107800" y="1440650"/>
            <a:ext cx="2440800" cy="3393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u="sng" dirty="0" err="1"/>
              <a:t>DRUGI</a:t>
            </a:r>
            <a:r>
              <a:rPr lang="en-GB" i="1" u="sng" dirty="0"/>
              <a:t> </a:t>
            </a:r>
            <a:r>
              <a:rPr lang="en-GB" i="1" u="sng" dirty="0" err="1"/>
              <a:t>TRIJUMVIRAT</a:t>
            </a:r>
            <a:endParaRPr i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</a:rPr>
              <a:t>Udružuju</a:t>
            </a:r>
            <a:r>
              <a:rPr lang="en-GB" sz="1200" dirty="0">
                <a:solidFill>
                  <a:schemeClr val="dk1"/>
                </a:solidFill>
              </a:rPr>
              <a:t> se </a:t>
            </a:r>
            <a:r>
              <a:rPr lang="en-GB" sz="1200" dirty="0" err="1">
                <a:solidFill>
                  <a:schemeClr val="dk1"/>
                </a:solidFill>
              </a:rPr>
              <a:t>i</a:t>
            </a:r>
            <a:r>
              <a:rPr lang="en-GB" sz="1200" dirty="0">
                <a:solidFill>
                  <a:schemeClr val="dk1"/>
                </a:solidFill>
              </a:rPr>
              <a:t>  </a:t>
            </a:r>
            <a:r>
              <a:rPr lang="en-GB" sz="1200" dirty="0" err="1">
                <a:solidFill>
                  <a:schemeClr val="dk1"/>
                </a:solidFill>
              </a:rPr>
              <a:t>dijele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vlast</a:t>
            </a:r>
            <a:r>
              <a:rPr lang="en-GB" sz="1200" dirty="0">
                <a:solidFill>
                  <a:schemeClr val="dk1"/>
                </a:solidFill>
              </a:rPr>
              <a:t>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</a:rPr>
              <a:t>Marko </a:t>
            </a:r>
            <a:r>
              <a:rPr lang="en-GB" sz="1200" dirty="0" err="1" smtClean="0">
                <a:solidFill>
                  <a:schemeClr val="dk1"/>
                </a:solidFill>
              </a:rPr>
              <a:t>Antonije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– </a:t>
            </a:r>
            <a:r>
              <a:rPr lang="en-GB" sz="1200" dirty="0" err="1" smtClean="0">
                <a:solidFill>
                  <a:schemeClr val="dk1"/>
                </a:solidFill>
              </a:rPr>
              <a:t>istok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i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Egipat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 err="1" smtClean="0">
                <a:solidFill>
                  <a:schemeClr val="dk1"/>
                </a:solidFill>
              </a:rPr>
              <a:t>Lepid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– </a:t>
            </a:r>
            <a:r>
              <a:rPr lang="en-GB" sz="1200" dirty="0" err="1" smtClean="0">
                <a:solidFill>
                  <a:schemeClr val="dk1"/>
                </a:solidFill>
              </a:rPr>
              <a:t>Afrika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 smtClean="0">
                <a:solidFill>
                  <a:schemeClr val="dk1"/>
                </a:solidFill>
              </a:rPr>
              <a:t>Oktavijan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– </a:t>
            </a:r>
            <a:r>
              <a:rPr lang="en-GB" sz="1200" dirty="0" err="1" smtClean="0">
                <a:solidFill>
                  <a:schemeClr val="dk1"/>
                </a:solidFill>
              </a:rPr>
              <a:t>ostatak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zapadnih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dijelova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države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</a:rPr>
              <a:t>Oktavijan</a:t>
            </a:r>
            <a:r>
              <a:rPr lang="en-GB" sz="1200" dirty="0">
                <a:solidFill>
                  <a:schemeClr val="dk1"/>
                </a:solidFill>
              </a:rPr>
              <a:t>  </a:t>
            </a:r>
            <a:r>
              <a:rPr lang="en-GB" sz="1200" dirty="0" err="1">
                <a:solidFill>
                  <a:schemeClr val="dk1"/>
                </a:solidFill>
              </a:rPr>
              <a:t>ubrzo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izbacuje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Lepida</a:t>
            </a:r>
            <a:r>
              <a:rPr lang="en-GB" sz="1200" dirty="0">
                <a:solidFill>
                  <a:schemeClr val="dk1"/>
                </a:solidFill>
              </a:rPr>
              <a:t>, </a:t>
            </a:r>
            <a:r>
              <a:rPr lang="en-GB" sz="1200" dirty="0" err="1">
                <a:solidFill>
                  <a:schemeClr val="dk1"/>
                </a:solidFill>
              </a:rPr>
              <a:t>te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započinje</a:t>
            </a:r>
            <a:r>
              <a:rPr lang="en-GB" sz="1200" dirty="0">
                <a:solidFill>
                  <a:schemeClr val="dk1"/>
                </a:solidFill>
              </a:rPr>
              <a:t> rat </a:t>
            </a:r>
            <a:r>
              <a:rPr lang="en-GB" sz="1200" dirty="0" err="1">
                <a:solidFill>
                  <a:schemeClr val="dk1"/>
                </a:solidFill>
              </a:rPr>
              <a:t>protiv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Marka</a:t>
            </a:r>
            <a:r>
              <a:rPr lang="en-GB" sz="1200" dirty="0">
                <a:solidFill>
                  <a:schemeClr val="dk1"/>
                </a:solidFill>
              </a:rPr>
              <a:t> Antonija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</a:rPr>
              <a:t> 31</a:t>
            </a:r>
            <a:r>
              <a:rPr lang="en-GB" sz="1200" dirty="0" smtClean="0">
                <a:solidFill>
                  <a:schemeClr val="dk1"/>
                </a:solidFill>
              </a:rPr>
              <a:t>.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g.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pr.</a:t>
            </a:r>
            <a:r>
              <a:rPr lang="hr-HR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Kr</a:t>
            </a:r>
            <a:r>
              <a:rPr lang="hr-HR" sz="1200" dirty="0" smtClean="0">
                <a:solidFill>
                  <a:schemeClr val="dk1"/>
                </a:solidFill>
              </a:rPr>
              <a:t>ista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kod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Akcija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pobjeđuje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smtClean="0">
                <a:solidFill>
                  <a:schemeClr val="dk1"/>
                </a:solidFill>
              </a:rPr>
              <a:t>M</a:t>
            </a:r>
            <a:r>
              <a:rPr lang="hr-HR" sz="1200" dirty="0" smtClean="0">
                <a:solidFill>
                  <a:schemeClr val="dk1"/>
                </a:solidFill>
              </a:rPr>
              <a:t>arka </a:t>
            </a:r>
            <a:r>
              <a:rPr lang="en-GB" sz="1200" dirty="0" smtClean="0">
                <a:solidFill>
                  <a:schemeClr val="dk1"/>
                </a:solidFill>
              </a:rPr>
              <a:t>Antonija </a:t>
            </a:r>
            <a:r>
              <a:rPr lang="en-GB" sz="1200" dirty="0" err="1">
                <a:solidFill>
                  <a:schemeClr val="dk1"/>
                </a:solidFill>
              </a:rPr>
              <a:t>i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en-GB" sz="1200" dirty="0" err="1">
                <a:solidFill>
                  <a:schemeClr val="dk1"/>
                </a:solidFill>
              </a:rPr>
              <a:t>Kleopatru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2531625" y="263475"/>
            <a:ext cx="3471000" cy="7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PRVI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TRIJUMVIRAT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err="1">
                <a:latin typeface="Patrick Hand"/>
                <a:ea typeface="Patrick Hand"/>
                <a:cs typeface="Patrick Hand"/>
                <a:sym typeface="Patrick Hand"/>
              </a:rPr>
              <a:t>oko</a:t>
            </a:r>
            <a:r>
              <a:rPr lang="en-GB" sz="3000" dirty="0">
                <a:latin typeface="Patrick Hand"/>
                <a:ea typeface="Patrick Hand"/>
                <a:cs typeface="Patrick Hand"/>
                <a:sym typeface="Patrick Hand"/>
              </a:rPr>
              <a:t> 60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.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g.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pr.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GB" sz="3000" dirty="0" smtClean="0">
                <a:latin typeface="Patrick Hand"/>
                <a:ea typeface="Patrick Hand"/>
                <a:cs typeface="Patrick Hand"/>
                <a:sym typeface="Patrick Hand"/>
              </a:rPr>
              <a:t>Kr</a:t>
            </a:r>
            <a:r>
              <a:rPr lang="hr-HR" sz="3000" dirty="0" smtClean="0">
                <a:latin typeface="Patrick Hand"/>
                <a:ea typeface="Patrick Hand"/>
                <a:cs typeface="Patrick Hand"/>
                <a:sym typeface="Patrick Hand"/>
              </a:rPr>
              <a:t>ista</a:t>
            </a:r>
            <a:endParaRPr sz="30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050587"/>
            <a:ext cx="2704289" cy="268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9475" y="864624"/>
            <a:ext cx="2324525" cy="323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818" y="1736393"/>
            <a:ext cx="2005450" cy="30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396389" y="3762830"/>
            <a:ext cx="1626600" cy="41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latin typeface="Lora"/>
                <a:ea typeface="Lora"/>
                <a:cs typeface="Lora"/>
                <a:sym typeface="Lora"/>
              </a:rPr>
              <a:t>GNEJ</a:t>
            </a:r>
            <a:r>
              <a:rPr lang="en-GB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b="1" dirty="0" err="1">
                <a:latin typeface="Lora"/>
                <a:ea typeface="Lora"/>
                <a:cs typeface="Lora"/>
                <a:sym typeface="Lora"/>
              </a:rPr>
              <a:t>POMPEJ</a:t>
            </a: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6463500" y="4110478"/>
            <a:ext cx="2680500" cy="41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Lora"/>
                <a:ea typeface="Lora"/>
                <a:cs typeface="Lora"/>
                <a:sym typeface="Lora"/>
              </a:rPr>
              <a:t>MARKO </a:t>
            </a:r>
            <a:r>
              <a:rPr lang="en-GB" b="1" dirty="0" err="1">
                <a:latin typeface="Lora"/>
                <a:ea typeface="Lora"/>
                <a:cs typeface="Lora"/>
                <a:sym typeface="Lora"/>
              </a:rPr>
              <a:t>LICINIJE</a:t>
            </a:r>
            <a:r>
              <a:rPr lang="en-GB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b="1" dirty="0" err="1">
                <a:latin typeface="Lora"/>
                <a:ea typeface="Lora"/>
                <a:cs typeface="Lora"/>
                <a:sym typeface="Lora"/>
              </a:rPr>
              <a:t>KRAS</a:t>
            </a: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3566809" y="4731000"/>
            <a:ext cx="2011940" cy="41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latin typeface="Lora"/>
                <a:ea typeface="Lora"/>
                <a:cs typeface="Lora"/>
                <a:sym typeface="Lora"/>
              </a:rPr>
              <a:t>GAJ</a:t>
            </a:r>
            <a:r>
              <a:rPr lang="en-GB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b="1" dirty="0" err="1">
                <a:latin typeface="Lora"/>
                <a:ea typeface="Lora"/>
                <a:cs typeface="Lora"/>
                <a:sym typeface="Lora"/>
              </a:rPr>
              <a:t>JULIJE</a:t>
            </a:r>
            <a:r>
              <a:rPr lang="en-GB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b="1" dirty="0" err="1">
                <a:latin typeface="Lora"/>
                <a:ea typeface="Lora"/>
                <a:cs typeface="Lora"/>
                <a:sym typeface="Lora"/>
              </a:rPr>
              <a:t>CEZAR</a:t>
            </a: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248375" y="476050"/>
            <a:ext cx="28770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Patrick Hand"/>
                <a:ea typeface="Patrick Hand"/>
                <a:cs typeface="Patrick Hand"/>
                <a:sym typeface="Patrick Hand"/>
              </a:rPr>
              <a:t>Zadatak </a:t>
            </a:r>
            <a:endParaRPr sz="3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4149975" y="476050"/>
            <a:ext cx="4025700" cy="27633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Jednom sam rekao: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 Kocka je bačena!”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 Dođoh, vidjeh, pobijedih!”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Saznaj kada sam to rekao i zašto?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Možeš li  ti koristiti ove moje izreke? U kojim prilikama bi ih koristio/la?</a:t>
            </a:r>
            <a:endParaRPr/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25" y="990725"/>
            <a:ext cx="2488849" cy="37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786525" y="465700"/>
            <a:ext cx="7506300" cy="76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Patrick Hand"/>
                <a:ea typeface="Patrick Hand"/>
                <a:cs typeface="Patrick Hand"/>
                <a:sym typeface="Patrick Hand"/>
              </a:rPr>
              <a:t>DRUGI TRIJUMVIRAT oko 43.g.pr.Kr.</a:t>
            </a:r>
            <a:endParaRPr sz="3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49" y="1097501"/>
            <a:ext cx="2571749" cy="294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185" y="1759825"/>
            <a:ext cx="2320977" cy="29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4618" y="1475650"/>
            <a:ext cx="2238375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481125" y="3940700"/>
            <a:ext cx="1821300" cy="4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GAJ OKTAVIJAN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3482475" y="4502000"/>
            <a:ext cx="1874100" cy="4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MARKO ANTONIJE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6746763" y="3514000"/>
            <a:ext cx="1874100" cy="46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MARKO LEPID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157_Monet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On-screen Show (16:9)</PresentationFormat>
  <Paragraphs>108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Patrick Hand</vt:lpstr>
      <vt:lpstr>Lora</vt:lpstr>
      <vt:lpstr>Goudy Bookletter 1911</vt:lpstr>
      <vt:lpstr>Roboto</vt:lpstr>
      <vt:lpstr>Barlow Condensed</vt:lpstr>
      <vt:lpstr>Poppins</vt:lpstr>
      <vt:lpstr>Homemade Apple</vt:lpstr>
      <vt:lpstr>0157_Monet_Template_SlidesMania</vt:lpstr>
      <vt:lpstr>RIMSKA REPUBLIKA I CARSTVO Građanski ratovi / Carstvo u vrijeme Augusta </vt:lpstr>
      <vt:lpstr>Ponovimo</vt:lpstr>
      <vt:lpstr>Nakon današnjeg rada moći ćeš:</vt:lpstr>
      <vt:lpstr>Braća Grakho</vt:lpstr>
      <vt:lpstr>Političke stranke</vt:lpstr>
      <vt:lpstr>Trijumvirat – savez trojice</vt:lpstr>
      <vt:lpstr>PRVI TRIJUMVIRAT oko 60. g. pr. Krista</vt:lpstr>
      <vt:lpstr>Zadatak </vt:lpstr>
      <vt:lpstr>DRUGI TRIJUMVIRAT oko 43.g.pr.Kr.</vt:lpstr>
      <vt:lpstr>        RIMSKO CARSTVO 27. g. pr. Krista – 476. g.</vt:lpstr>
      <vt:lpstr>Rim u doba cara Augusta – PRINCIPAT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RIMSKA REPUBLIKA I CARSTVO Građanski ratovi / Carstvo u vrijeme Augusta </dc:title>
  <dc:creator>Deniver Vukelić</dc:creator>
  <cp:lastModifiedBy>dvukelic</cp:lastModifiedBy>
  <cp:revision>1</cp:revision>
  <dcterms:modified xsi:type="dcterms:W3CDTF">2020-05-05T09:03:35Z</dcterms:modified>
</cp:coreProperties>
</file>